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2"/>
  </p:notesMasterIdLst>
  <p:handoutMasterIdLst>
    <p:handoutMasterId r:id="rId13"/>
  </p:handoutMasterIdLst>
  <p:sldIdLst>
    <p:sldId id="258" r:id="rId3"/>
    <p:sldId id="298" r:id="rId4"/>
    <p:sldId id="323" r:id="rId5"/>
    <p:sldId id="365" r:id="rId6"/>
    <p:sldId id="366" r:id="rId7"/>
    <p:sldId id="357" r:id="rId8"/>
    <p:sldId id="354" r:id="rId9"/>
    <p:sldId id="358" r:id="rId10"/>
    <p:sldId id="355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156734"/>
    <a:srgbClr val="762123"/>
    <a:srgbClr val="EC821C"/>
    <a:srgbClr val="CBF5DC"/>
    <a:srgbClr val="93E9B6"/>
    <a:srgbClr val="F6C798"/>
    <a:srgbClr val="E49C9E"/>
    <a:srgbClr val="156834"/>
    <a:srgbClr val="DA7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3" autoAdjust="0"/>
    <p:restoredTop sz="63233" autoAdjust="0"/>
  </p:normalViewPr>
  <p:slideViewPr>
    <p:cSldViewPr>
      <p:cViewPr>
        <p:scale>
          <a:sx n="66" d="100"/>
          <a:sy n="66" d="100"/>
        </p:scale>
        <p:origin x="-1512" y="-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Poor tillage and crop management practices.</a:t>
            </a:r>
          </a:p>
          <a:p>
            <a:r>
              <a:rPr lang="en-US" sz="1200" dirty="0" smtClean="0"/>
              <a:t>Extensive grazing system widely adopted in the area </a:t>
            </a:r>
          </a:p>
          <a:p>
            <a:r>
              <a:rPr lang="en-US" sz="1200" dirty="0" smtClean="0"/>
              <a:t>Lack of knowledge on control of soil erosion among others.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C51D5DD-B541-464C-AE0E-6336D58A9FB6}" type="datetimeFigureOut">
              <a:rPr lang="en-US"/>
              <a:pPr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FC71B5B-4EEF-DF42-BF4A-11E51FB697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720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371600"/>
            <a:ext cx="9144000" cy="2286000"/>
          </a:xfrm>
        </p:spPr>
        <p:txBody>
          <a:bodyPr/>
          <a:lstStyle/>
          <a:p>
            <a:pPr algn="ctr"/>
            <a:r>
              <a:rPr lang="en-ZA" sz="3000" b="1" dirty="0" smtClean="0">
                <a:solidFill>
                  <a:srgbClr val="76212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Efficacy </a:t>
            </a:r>
            <a:r>
              <a:rPr lang="en-ZA" sz="3000" b="1" dirty="0">
                <a:solidFill>
                  <a:srgbClr val="76212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in-situ Rainwater Harvesting Techniques on Soil Water Storage, Run-off and Maize (</a:t>
            </a:r>
            <a:r>
              <a:rPr lang="en-ZA" sz="3000" b="1" dirty="0" err="1">
                <a:solidFill>
                  <a:srgbClr val="76212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Zea</a:t>
            </a:r>
            <a:r>
              <a:rPr lang="en-ZA" sz="3000" b="1" dirty="0">
                <a:solidFill>
                  <a:srgbClr val="76212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mays) performance in Semi-arid Areas of Central of Tanzania</a:t>
            </a:r>
          </a:p>
          <a:p>
            <a:pPr algn="ctr"/>
            <a:endParaRPr lang="en-ZA" sz="2800" b="1" i="1" dirty="0" smtClean="0">
              <a:solidFill>
                <a:srgbClr val="762123"/>
              </a:solidFill>
              <a:latin typeface="Calibri"/>
              <a:ea typeface="+mj-ea"/>
              <a:cs typeface="+mj-cs"/>
            </a:endParaRPr>
          </a:p>
          <a:p>
            <a:pPr algn="ctr"/>
            <a:r>
              <a:rPr lang="en-ZA" sz="2800" b="1" i="1" dirty="0" err="1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Swai</a:t>
            </a:r>
            <a:r>
              <a:rPr lang="en-ZA" sz="2800" b="1" i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, E.Y , </a:t>
            </a:r>
            <a:r>
              <a:rPr lang="en-ZA" sz="2800" b="1" i="1" dirty="0" err="1">
                <a:solidFill>
                  <a:prstClr val="black"/>
                </a:solidFill>
                <a:latin typeface="Calibri"/>
                <a:ea typeface="+mj-ea"/>
                <a:cs typeface="+mj-cs"/>
              </a:rPr>
              <a:t>Okori</a:t>
            </a:r>
            <a:r>
              <a:rPr lang="en-ZA" sz="2800" b="1" i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, P, Wills, M, </a:t>
            </a:r>
            <a:r>
              <a:rPr lang="en-ZA" sz="2800" b="1" i="1" dirty="0" err="1">
                <a:solidFill>
                  <a:prstClr val="black"/>
                </a:solidFill>
                <a:latin typeface="Calibri"/>
                <a:ea typeface="+mj-ea"/>
                <a:cs typeface="+mj-cs"/>
              </a:rPr>
              <a:t>Bekunda</a:t>
            </a:r>
            <a:r>
              <a:rPr lang="en-ZA" sz="2800" b="1" i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, M, </a:t>
            </a:r>
            <a:r>
              <a:rPr lang="en-ZA" sz="2800" b="1" i="1" baseline="300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 </a:t>
            </a:r>
            <a:r>
              <a:rPr lang="en-ZA" sz="2800" b="1" i="1" dirty="0" err="1">
                <a:solidFill>
                  <a:prstClr val="black"/>
                </a:solidFill>
                <a:latin typeface="Calibri"/>
                <a:ea typeface="+mj-ea"/>
                <a:cs typeface="+mj-cs"/>
              </a:rPr>
              <a:t>Kimaro</a:t>
            </a:r>
            <a:r>
              <a:rPr lang="en-ZA" sz="2800" b="1" i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, A</a:t>
            </a:r>
            <a:br>
              <a:rPr lang="en-ZA" sz="2800" b="1" i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</a:br>
            <a:endParaRPr lang="en-US" sz="3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33" descr="E:\zReturn to desktop\ICRAF 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28" y="4654738"/>
            <a:ext cx="1221228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369" y="4752908"/>
            <a:ext cx="8382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767820"/>
            <a:ext cx="837399" cy="82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45" name="Picture 4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214" y="5849257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5143" y="4767820"/>
            <a:ext cx="783129" cy="78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3009" y="980139"/>
            <a:ext cx="9144000" cy="990600"/>
          </a:xfrm>
        </p:spPr>
        <p:txBody>
          <a:bodyPr/>
          <a:lstStyle/>
          <a:p>
            <a:r>
              <a:rPr lang="en-ZA" sz="4400" b="1" dirty="0">
                <a:solidFill>
                  <a:srgbClr val="156734"/>
                </a:solidFill>
                <a:latin typeface="Calibri"/>
                <a:ea typeface="+mj-ea"/>
                <a:cs typeface="+mj-cs"/>
              </a:rPr>
              <a:t>Introduction and objective</a:t>
            </a:r>
            <a:endParaRPr lang="en-US" sz="2800" b="1" dirty="0">
              <a:solidFill>
                <a:srgbClr val="1567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2136339"/>
            <a:ext cx="8915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ZA" sz="3200" dirty="0">
                <a:latin typeface="Times New Roman"/>
                <a:ea typeface="Calibri"/>
              </a:rPr>
              <a:t>In the semi-arid zones of Central Tanzania soil water supply can be singled out as most critical environmental factor affecting crop production.</a:t>
            </a:r>
          </a:p>
          <a:p>
            <a:endParaRPr lang="en-ZA" sz="3200" dirty="0">
              <a:latin typeface="Times New Roman"/>
              <a:ea typeface="Calibri"/>
            </a:endParaRPr>
          </a:p>
          <a:p>
            <a:r>
              <a:rPr lang="en-ZA" sz="3200" dirty="0">
                <a:latin typeface="Times New Roman"/>
                <a:ea typeface="Calibri"/>
              </a:rPr>
              <a:t>The study investigated the effects of animal powered implements (i.e. ox –ridging and ox-ripping) on maize (</a:t>
            </a:r>
            <a:r>
              <a:rPr lang="en-ZA" sz="3200" i="1" dirty="0" err="1">
                <a:latin typeface="Times New Roman"/>
                <a:ea typeface="Calibri"/>
              </a:rPr>
              <a:t>Zea</a:t>
            </a:r>
            <a:r>
              <a:rPr lang="en-ZA" sz="3200" i="1" dirty="0">
                <a:latin typeface="Times New Roman"/>
                <a:ea typeface="Calibri"/>
              </a:rPr>
              <a:t> mays,</a:t>
            </a:r>
            <a:r>
              <a:rPr lang="en-ZA" sz="3200" dirty="0">
                <a:latin typeface="Times New Roman"/>
                <a:ea typeface="Calibri"/>
              </a:rPr>
              <a:t> L) performance and soil moisture conservation in drought prone areas of Central Tanzania.</a:t>
            </a:r>
          </a:p>
        </p:txBody>
      </p:sp>
    </p:spTree>
    <p:extLst>
      <p:ext uri="{BB962C8B-B14F-4D97-AF65-F5344CB8AC3E}">
        <p14:creationId xmlns:p14="http://schemas.microsoft.com/office/powerpoint/2010/main" val="110256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95400"/>
          </a:xfrm>
        </p:spPr>
        <p:txBody>
          <a:bodyPr/>
          <a:lstStyle/>
          <a:p>
            <a:pPr algn="ctr"/>
            <a:r>
              <a:rPr lang="en-ZA" sz="2400" dirty="0"/>
              <a:t/>
            </a:r>
            <a:br>
              <a:rPr lang="en-ZA" sz="2400" dirty="0"/>
            </a:br>
            <a:r>
              <a:rPr lang="en-ZA" sz="2400" dirty="0" smtClean="0"/>
              <a:t/>
            </a:r>
            <a:br>
              <a:rPr lang="en-ZA" sz="2400" dirty="0" smtClean="0"/>
            </a:br>
            <a:r>
              <a:rPr lang="en-ZA" b="1" dirty="0">
                <a:solidFill>
                  <a:srgbClr val="156734"/>
                </a:solidFill>
              </a:rPr>
              <a:t>Material and methods</a:t>
            </a:r>
            <a:endParaRPr lang="en-US" dirty="0">
              <a:solidFill>
                <a:srgbClr val="15673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4800600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ZA" sz="2500" b="1" dirty="0">
                <a:latin typeface="Times New Roman" pitchFamily="18" charset="0"/>
                <a:ea typeface="Calibri"/>
                <a:cs typeface="Times New Roman" pitchFamily="18" charset="0"/>
              </a:rPr>
              <a:t>Experimental design</a:t>
            </a:r>
            <a:r>
              <a:rPr lang="en-ZA" sz="2500" dirty="0">
                <a:latin typeface="Times New Roman" pitchFamily="18" charset="0"/>
                <a:ea typeface="Calibri"/>
                <a:cs typeface="Times New Roman" pitchFamily="18" charset="0"/>
              </a:rPr>
              <a:t>: On-farm mother trial was laid out in RCBD in two replicates;. Runoff plot size used: 22 m by 2m.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GB" sz="2500" b="1" dirty="0">
                <a:latin typeface="Times New Roman" pitchFamily="18" charset="0"/>
                <a:ea typeface="Calibri"/>
                <a:cs typeface="Times New Roman" pitchFamily="18" charset="0"/>
              </a:rPr>
              <a:t>Treatments: </a:t>
            </a:r>
            <a:r>
              <a:rPr lang="en-GB" sz="2500" dirty="0">
                <a:latin typeface="Times New Roman" pitchFamily="18" charset="0"/>
                <a:ea typeface="Calibri"/>
                <a:cs typeface="Times New Roman" pitchFamily="18" charset="0"/>
              </a:rPr>
              <a:t>Three treatments namely </a:t>
            </a:r>
            <a:r>
              <a:rPr lang="en-GB" sz="2500" dirty="0" smtClean="0">
                <a:latin typeface="Times New Roman" pitchFamily="18" charset="0"/>
                <a:ea typeface="Calibri"/>
                <a:cs typeface="Times New Roman" pitchFamily="18" charset="0"/>
              </a:rPr>
              <a:t>ox-ripping </a:t>
            </a:r>
            <a:r>
              <a:rPr lang="en-GB" sz="25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(RT), </a:t>
            </a:r>
            <a:r>
              <a:rPr lang="en-GB" sz="2500" dirty="0">
                <a:latin typeface="Times New Roman" pitchFamily="18" charset="0"/>
                <a:ea typeface="Calibri"/>
                <a:cs typeface="Times New Roman" pitchFamily="18" charset="0"/>
              </a:rPr>
              <a:t>ox-tied ridging </a:t>
            </a:r>
            <a:r>
              <a:rPr lang="en-GB" sz="25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(TR) </a:t>
            </a:r>
            <a:r>
              <a:rPr lang="en-GB" sz="2500" dirty="0" smtClean="0">
                <a:latin typeface="Times New Roman" pitchFamily="18" charset="0"/>
                <a:ea typeface="Calibri"/>
                <a:cs typeface="Times New Roman" pitchFamily="18" charset="0"/>
              </a:rPr>
              <a:t>and </a:t>
            </a:r>
            <a:r>
              <a:rPr lang="en-GB" sz="2500" dirty="0">
                <a:latin typeface="Times New Roman" pitchFamily="18" charset="0"/>
                <a:ea typeface="Calibri"/>
                <a:cs typeface="Times New Roman" pitchFamily="18" charset="0"/>
              </a:rPr>
              <a:t>conventional </a:t>
            </a:r>
            <a:r>
              <a:rPr lang="en-GB" sz="2500" dirty="0" smtClean="0">
                <a:latin typeface="Times New Roman" pitchFamily="18" charset="0"/>
                <a:ea typeface="Calibri"/>
                <a:cs typeface="Times New Roman" pitchFamily="18" charset="0"/>
              </a:rPr>
              <a:t>ox-ploughing </a:t>
            </a:r>
            <a:r>
              <a:rPr lang="en-GB" sz="25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(PL</a:t>
            </a:r>
            <a:r>
              <a:rPr lang="en-GB" sz="2500" dirty="0" smtClean="0">
                <a:latin typeface="Times New Roman" pitchFamily="18" charset="0"/>
                <a:ea typeface="Calibri"/>
                <a:cs typeface="Times New Roman" pitchFamily="18" charset="0"/>
              </a:rPr>
              <a:t>) </a:t>
            </a:r>
            <a:r>
              <a:rPr lang="en-GB" sz="2500" dirty="0">
                <a:latin typeface="Times New Roman" pitchFamily="18" charset="0"/>
                <a:ea typeface="Calibri"/>
                <a:cs typeface="Times New Roman" pitchFamily="18" charset="0"/>
              </a:rPr>
              <a:t>tillage methods</a:t>
            </a:r>
            <a:r>
              <a:rPr lang="en-GB" sz="2500" dirty="0">
                <a:latin typeface="Times New Roman"/>
                <a:ea typeface="Calibri"/>
              </a:rPr>
              <a:t>. </a:t>
            </a:r>
            <a:r>
              <a:rPr lang="en-ZA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ZA" sz="25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Hydrological variables</a:t>
            </a:r>
            <a:r>
              <a:rPr lang="en-ZA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cumulative runoff and </a:t>
            </a:r>
            <a:r>
              <a:rPr lang="en-ZA" sz="25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Vol</a:t>
            </a:r>
            <a:r>
              <a:rPr lang="en-ZA" sz="25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water content (% </a:t>
            </a:r>
            <a:r>
              <a:rPr lang="en-ZA" sz="25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vol</a:t>
            </a:r>
            <a:r>
              <a:rPr lang="en-ZA" sz="25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</a:t>
            </a:r>
            <a:r>
              <a:rPr lang="en-ZA" sz="25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ZA" sz="25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were obtained by inserting SM 300 Moisture Sensor at soil depth of 10 cm, 20 cm and 30 cm in all treatments at 30, 60, 90 DAP. </a:t>
            </a:r>
          </a:p>
          <a:p>
            <a:pPr lvl="0"/>
            <a:r>
              <a:rPr lang="en-ZA" sz="25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Plant variables</a:t>
            </a:r>
            <a:r>
              <a:rPr lang="en-ZA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ZA" sz="2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Plant height, </a:t>
            </a:r>
            <a:r>
              <a:rPr lang="en-ZA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LAI , maize grain yield and DM. </a:t>
            </a:r>
          </a:p>
          <a:p>
            <a:pPr lvl="0"/>
            <a:r>
              <a:rPr lang="en-ZA" sz="25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Statistical Analysis</a:t>
            </a:r>
            <a:r>
              <a:rPr lang="en-ZA" sz="2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ANONA and mean separation employed Genstat and Duncan multiple range respectively. </a:t>
            </a:r>
          </a:p>
          <a:p>
            <a:pPr marL="114300" indent="0">
              <a:buNone/>
            </a:pP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171212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295400"/>
          </a:xfrm>
        </p:spPr>
        <p:txBody>
          <a:bodyPr/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7200" b="1" dirty="0" smtClean="0">
                <a:solidFill>
                  <a:srgbClr val="156635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endParaRPr lang="en-US" sz="7200" b="1" dirty="0">
              <a:solidFill>
                <a:srgbClr val="15663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76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1295400"/>
          </a:xfrm>
        </p:spPr>
        <p:txBody>
          <a:bodyPr/>
          <a:lstStyle/>
          <a:p>
            <a:pPr algn="ctr"/>
            <a:r>
              <a:rPr lang="en-ZA" b="1" dirty="0" smtClean="0">
                <a:solidFill>
                  <a:srgbClr val="002060"/>
                </a:solidFill>
              </a:rPr>
              <a:t>Cumulative </a:t>
            </a:r>
            <a:r>
              <a:rPr lang="en-ZA" b="1" dirty="0">
                <a:solidFill>
                  <a:srgbClr val="002060"/>
                </a:solidFill>
              </a:rPr>
              <a:t>runoff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9144000" cy="4700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787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192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ZA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ZA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ZA" sz="3400" b="1" dirty="0" smtClean="0">
                <a:latin typeface="Times New Roman" pitchFamily="18" charset="0"/>
                <a:cs typeface="Times New Roman" pitchFamily="18" charset="0"/>
              </a:rPr>
              <a:t>SWC </a:t>
            </a:r>
            <a:r>
              <a:rPr lang="en-ZA" sz="3400" b="1" dirty="0">
                <a:latin typeface="Times New Roman" pitchFamily="18" charset="0"/>
                <a:cs typeface="Times New Roman" pitchFamily="18" charset="0"/>
              </a:rPr>
              <a:t>at depth of 20 -30 cm soil during 2014/2015 and 2015/2016 cropping season </a:t>
            </a:r>
            <a:r>
              <a:rPr lang="en-ZA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ZA" sz="3200" b="1" dirty="0">
                <a:latin typeface="Times New Roman" pitchFamily="18" charset="0"/>
                <a:cs typeface="Times New Roman" pitchFamily="18" charset="0"/>
              </a:rPr>
            </a:br>
            <a:endParaRPr lang="en-ZA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9144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624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70" y="665739"/>
            <a:ext cx="8093530" cy="1371600"/>
          </a:xfrm>
        </p:spPr>
        <p:txBody>
          <a:bodyPr/>
          <a:lstStyle/>
          <a:p>
            <a:pPr lvl="0">
              <a:spcBef>
                <a:spcPct val="20000"/>
              </a:spcBef>
            </a:pPr>
            <a:r>
              <a:rPr lang="en-ZA" sz="2800" dirty="0" smtClean="0"/>
              <a:t/>
            </a:r>
            <a:br>
              <a:rPr lang="en-ZA" sz="2800" dirty="0" smtClean="0"/>
            </a:br>
            <a:r>
              <a:rPr lang="en-ZA" sz="3200" b="1" spc="0" dirty="0">
                <a:solidFill>
                  <a:srgbClr val="002060"/>
                </a:solidFill>
                <a:ea typeface="+mn-ea"/>
                <a:cs typeface="+mn-cs"/>
              </a:rPr>
              <a:t>Effect of tillage methods on maize grain yield during 2013/2014 – 2015/2016 cropping </a:t>
            </a:r>
            <a:r>
              <a:rPr lang="en-ZA" sz="3200" b="1" spc="0" dirty="0">
                <a:solidFill>
                  <a:prstClr val="black"/>
                </a:solidFill>
                <a:ea typeface="+mn-ea"/>
                <a:cs typeface="+mn-cs"/>
              </a:rPr>
              <a:t>season</a:t>
            </a:r>
            <a:br>
              <a:rPr lang="en-ZA" sz="3200" b="1" spc="0" dirty="0">
                <a:solidFill>
                  <a:prstClr val="black"/>
                </a:solidFill>
                <a:ea typeface="+mn-ea"/>
                <a:cs typeface="+mn-cs"/>
              </a:rPr>
            </a:br>
            <a:endParaRPr lang="en-ZA" sz="5400" dirty="0"/>
          </a:p>
        </p:txBody>
      </p:sp>
      <p:sp>
        <p:nvSpPr>
          <p:cNvPr id="3" name="Rectangle 2"/>
          <p:cNvSpPr/>
          <p:nvPr/>
        </p:nvSpPr>
        <p:spPr>
          <a:xfrm>
            <a:off x="440870" y="2047220"/>
            <a:ext cx="8474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Z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8052"/>
            <a:ext cx="9144000" cy="4558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88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90600" y="1143000"/>
            <a:ext cx="7772400" cy="838200"/>
          </a:xfrm>
        </p:spPr>
        <p:txBody>
          <a:bodyPr/>
          <a:lstStyle/>
          <a:p>
            <a:pPr algn="ctr"/>
            <a:r>
              <a:rPr lang="en-ZA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Conclusions</a:t>
            </a:r>
            <a:endParaRPr lang="en-ZA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828800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ZA" sz="2800" dirty="0">
                <a:latin typeface="Times New Roman" pitchFamily="18" charset="0"/>
                <a:cs typeface="Times New Roman" pitchFamily="18" charset="0"/>
              </a:rPr>
              <a:t>The study </a:t>
            </a:r>
            <a:r>
              <a:rPr lang="en-ZA" sz="2800" dirty="0" smtClean="0">
                <a:latin typeface="Times New Roman" pitchFamily="18" charset="0"/>
                <a:cs typeface="Times New Roman" pitchFamily="18" charset="0"/>
              </a:rPr>
              <a:t>is related </a:t>
            </a:r>
            <a:r>
              <a:rPr lang="en-ZA" sz="2800" dirty="0">
                <a:latin typeface="Times New Roman" pitchFamily="18" charset="0"/>
                <a:cs typeface="Times New Roman" pitchFamily="18" charset="0"/>
              </a:rPr>
              <a:t>to both </a:t>
            </a:r>
            <a:r>
              <a:rPr lang="en-ZA" sz="2800" b="1" i="1" dirty="0">
                <a:latin typeface="Times New Roman" pitchFamily="18" charset="0"/>
                <a:cs typeface="Times New Roman" pitchFamily="18" charset="0"/>
              </a:rPr>
              <a:t>environment</a:t>
            </a:r>
            <a:r>
              <a:rPr lang="en-ZA" sz="28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ZA" sz="2800" b="1" i="1" dirty="0">
                <a:latin typeface="Times New Roman" pitchFamily="18" charset="0"/>
                <a:cs typeface="Times New Roman" pitchFamily="18" charset="0"/>
              </a:rPr>
              <a:t>productivity</a:t>
            </a:r>
            <a:r>
              <a:rPr lang="en-ZA" sz="2800" b="1" dirty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just"/>
            <a:endParaRPr lang="en-ZA" sz="2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/>
            <a:r>
              <a:rPr lang="en-ZA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TR </a:t>
            </a:r>
            <a:r>
              <a:rPr lang="en-ZA" sz="2800" dirty="0">
                <a:latin typeface="Times New Roman" pitchFamily="18" charset="0"/>
                <a:ea typeface="Calibri"/>
                <a:cs typeface="Times New Roman" pitchFamily="18" charset="0"/>
              </a:rPr>
              <a:t>contributed to the significant reduction in surface runoff by four folds when compared PL</a:t>
            </a:r>
            <a:r>
              <a:rPr lang="en-ZA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algn="just"/>
            <a:endParaRPr lang="en-ZA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/>
            <a:r>
              <a:rPr lang="en-ZA" sz="2800" dirty="0">
                <a:latin typeface="Times New Roman" pitchFamily="18" charset="0"/>
                <a:ea typeface="Calibri"/>
                <a:cs typeface="Times New Roman" pitchFamily="18" charset="0"/>
              </a:rPr>
              <a:t>Maize grain yield were significantly higher in TR and RT with average increments of 2.1tonsha</a:t>
            </a:r>
            <a:r>
              <a:rPr lang="en-ZA" sz="2800" baseline="30000" dirty="0">
                <a:latin typeface="Times New Roman" pitchFamily="18" charset="0"/>
                <a:ea typeface="Calibri"/>
                <a:cs typeface="Times New Roman" pitchFamily="18" charset="0"/>
              </a:rPr>
              <a:t>-1 </a:t>
            </a:r>
            <a:r>
              <a:rPr lang="en-ZA" sz="2800" dirty="0">
                <a:latin typeface="Times New Roman" pitchFamily="18" charset="0"/>
                <a:ea typeface="Calibri"/>
                <a:cs typeface="Times New Roman" pitchFamily="18" charset="0"/>
              </a:rPr>
              <a:t>and 1.2 tonsha</a:t>
            </a:r>
            <a:r>
              <a:rPr lang="en-ZA" sz="2800" baseline="30000" dirty="0">
                <a:latin typeface="Times New Roman" pitchFamily="18" charset="0"/>
                <a:ea typeface="Calibri"/>
                <a:cs typeface="Times New Roman" pitchFamily="18" charset="0"/>
              </a:rPr>
              <a:t>-1 </a:t>
            </a:r>
            <a:r>
              <a:rPr lang="en-ZA" sz="2800" dirty="0">
                <a:latin typeface="Times New Roman" pitchFamily="18" charset="0"/>
                <a:ea typeface="Calibri"/>
                <a:cs typeface="Times New Roman" pitchFamily="18" charset="0"/>
              </a:rPr>
              <a:t>for respectively over conventional ox-plough treatment. </a:t>
            </a:r>
            <a:endParaRPr lang="en-ZA" sz="2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/>
            <a:endParaRPr lang="en-ZA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/>
            <a:r>
              <a:rPr lang="en-ZA" sz="2800" b="1" dirty="0">
                <a:latin typeface="Times New Roman" pitchFamily="18" charset="0"/>
                <a:cs typeface="Times New Roman" pitchFamily="18" charset="0"/>
              </a:rPr>
              <a:t>Knowledge gap</a:t>
            </a:r>
            <a:r>
              <a:rPr lang="en-ZA" sz="2800" dirty="0">
                <a:latin typeface="Times New Roman" pitchFamily="18" charset="0"/>
                <a:cs typeface="Times New Roman" pitchFamily="18" charset="0"/>
              </a:rPr>
              <a:t>: There is a need to quantify the nutrients and C losses and long term effects on soil loss.</a:t>
            </a:r>
          </a:p>
        </p:txBody>
      </p:sp>
    </p:spTree>
    <p:extLst>
      <p:ext uri="{BB962C8B-B14F-4D97-AF65-F5344CB8AC3E}">
        <p14:creationId xmlns:p14="http://schemas.microsoft.com/office/powerpoint/2010/main" val="201262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95600"/>
            <a:ext cx="8229600" cy="2590800"/>
          </a:xfrm>
        </p:spPr>
        <p:txBody>
          <a:bodyPr>
            <a:normAutofit/>
          </a:bodyPr>
          <a:lstStyle/>
          <a:p>
            <a:r>
              <a:rPr lang="en-ZA" sz="4800" b="1" dirty="0" smtClean="0">
                <a:solidFill>
                  <a:srgbClr val="156635"/>
                </a:solidFill>
              </a:rPr>
              <a:t>THANK YOU FOR LISTENING</a:t>
            </a:r>
            <a:endParaRPr lang="en-ZA" sz="4800" b="1" dirty="0">
              <a:solidFill>
                <a:srgbClr val="1566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57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3041</TotalTime>
  <Words>337</Words>
  <Application>Microsoft Office PowerPoint</Application>
  <PresentationFormat>On-screen Show (4:3)</PresentationFormat>
  <Paragraphs>30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AfricaRISING_presentation_template_Global</vt:lpstr>
      <vt:lpstr>1_Custom Design</vt:lpstr>
      <vt:lpstr>PowerPoint Presentation</vt:lpstr>
      <vt:lpstr>PowerPoint Presentation</vt:lpstr>
      <vt:lpstr>  Material and methods</vt:lpstr>
      <vt:lpstr>   RESULTS</vt:lpstr>
      <vt:lpstr>Cumulative runoff</vt:lpstr>
      <vt:lpstr> SWC at depth of 20 -30 cm soil during 2014/2015 and 2015/2016 cropping season  </vt:lpstr>
      <vt:lpstr> Effect of tillage methods on maize grain yield during 2013/2014 – 2015/2016 cropping season </vt:lpstr>
      <vt:lpstr>PowerPoint Presentation</vt:lpstr>
      <vt:lpstr>THANK YOU FOR LISTENING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Njuguna</dc:creator>
  <cp:lastModifiedBy>EYSWAI</cp:lastModifiedBy>
  <cp:revision>90</cp:revision>
  <cp:lastPrinted>2011-10-06T11:45:23Z</cp:lastPrinted>
  <dcterms:created xsi:type="dcterms:W3CDTF">2014-09-06T13:23:46Z</dcterms:created>
  <dcterms:modified xsi:type="dcterms:W3CDTF">2016-06-30T07:20:44Z</dcterms:modified>
</cp:coreProperties>
</file>